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80" r:id="rId16"/>
    <p:sldId id="270" r:id="rId17"/>
    <p:sldId id="274" r:id="rId18"/>
    <p:sldId id="271" r:id="rId19"/>
    <p:sldId id="272" r:id="rId20"/>
    <p:sldId id="273" r:id="rId21"/>
    <p:sldId id="275" r:id="rId22"/>
    <p:sldId id="290" r:id="rId23"/>
    <p:sldId id="288" r:id="rId24"/>
    <p:sldId id="283" r:id="rId25"/>
    <p:sldId id="284" r:id="rId26"/>
    <p:sldId id="285" r:id="rId27"/>
    <p:sldId id="281" r:id="rId28"/>
    <p:sldId id="282" r:id="rId29"/>
    <p:sldId id="276" r:id="rId30"/>
    <p:sldId id="277" r:id="rId31"/>
    <p:sldId id="278" r:id="rId32"/>
    <p:sldId id="289" r:id="rId33"/>
    <p:sldId id="287" r:id="rId34"/>
    <p:sldId id="291" r:id="rId35"/>
    <p:sldId id="279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/>
    <p:restoredTop sz="96412"/>
  </p:normalViewPr>
  <p:slideViewPr>
    <p:cSldViewPr snapToGrid="0" snapToObjects="1">
      <p:cViewPr varScale="1">
        <p:scale>
          <a:sx n="147" d="100"/>
          <a:sy n="147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oneycomb.io/working-with-your-data/bubbleup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W6998</a:t>
            </a:r>
            <a:br>
              <a:rPr lang="en-US" dirty="0"/>
            </a:br>
            <a:r>
              <a:rPr lang="en-US" dirty="0"/>
              <a:t>SYSTEMS FOR HUMAN DATA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</a:t>
            </a:r>
            <a:r>
              <a:rPr lang="en-US" dirty="0" err="1"/>
              <a:t>columbiaviz.github.io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Discussion group format</a:t>
            </a:r>
          </a:p>
          <a:p>
            <a:r>
              <a:rPr lang="en-US" dirty="0"/>
              <a:t>Submit reviews for ~2 papers by Monday midnight</a:t>
            </a:r>
          </a:p>
          <a:p>
            <a:r>
              <a:rPr lang="en-US" sz="2200" dirty="0"/>
              <a:t>(student/Wu leads) 15-20 min presentation. </a:t>
            </a:r>
          </a:p>
          <a:p>
            <a:r>
              <a:rPr lang="en-US" sz="2200" dirty="0"/>
              <a:t>(Wu leads) Deep dive into a specific section of paper</a:t>
            </a:r>
          </a:p>
          <a:p>
            <a:pPr lvl="1"/>
            <a:r>
              <a:rPr lang="en-US" sz="1900" dirty="0"/>
              <a:t>Why was it written that way?  Argument structure</a:t>
            </a:r>
          </a:p>
          <a:p>
            <a:pPr lvl="1"/>
            <a:r>
              <a:rPr lang="en-US" sz="1900" dirty="0"/>
              <a:t>Sentence by sentence</a:t>
            </a:r>
          </a:p>
          <a:p>
            <a:r>
              <a:rPr lang="en-US" sz="2200" dirty="0"/>
              <a:t>(Wu leads) Open ended discussion/debug</a:t>
            </a:r>
          </a:p>
          <a:p>
            <a:pPr lvl="1"/>
            <a:r>
              <a:rPr lang="en-US" sz="1900" dirty="0"/>
              <a:t>What is great about the work?</a:t>
            </a:r>
          </a:p>
          <a:p>
            <a:pPr lvl="1"/>
            <a:r>
              <a:rPr lang="en-US" sz="1900" dirty="0"/>
              <a:t>What could be better</a:t>
            </a:r>
            <a:endParaRPr lang="en-US" sz="21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reads, prepares observations &amp; Qs</a:t>
            </a:r>
          </a:p>
          <a:p>
            <a:pPr marL="0" indent="0">
              <a:buNone/>
            </a:pPr>
            <a:r>
              <a:rPr lang="en-US" dirty="0"/>
              <a:t>Scribe takes notes during discussion</a:t>
            </a:r>
          </a:p>
          <a:p>
            <a:pPr marL="0" indent="0">
              <a:buNone/>
            </a:pPr>
            <a:r>
              <a:rPr lang="en-US" dirty="0"/>
              <a:t>Signup to lead presentations.  Scribes will be assigned</a:t>
            </a:r>
          </a:p>
        </p:txBody>
      </p:sp>
    </p:spTree>
    <p:extLst>
      <p:ext uri="{BB962C8B-B14F-4D97-AF65-F5344CB8AC3E}">
        <p14:creationId xmlns:p14="http://schemas.microsoft.com/office/powerpoint/2010/main" val="29232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10% of grade  (lightly graded)</a:t>
            </a:r>
          </a:p>
          <a:p>
            <a:pPr marL="0" indent="0">
              <a:buNone/>
            </a:pPr>
            <a:r>
              <a:rPr lang="en-US" dirty="0"/>
              <a:t>Submit Monday midnight before class</a:t>
            </a:r>
          </a:p>
          <a:p>
            <a:pPr marL="0" indent="0">
              <a:buNone/>
            </a:pPr>
            <a:r>
              <a:rPr lang="en-US" dirty="0"/>
              <a:t>Shared with class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Not late submissions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paper about?</a:t>
            </a:r>
          </a:p>
          <a:p>
            <a:r>
              <a:rPr lang="en-US" dirty="0"/>
              <a:t>What is significant (above prior work) and why?</a:t>
            </a:r>
          </a:p>
          <a:p>
            <a:r>
              <a:rPr lang="en-US" dirty="0"/>
              <a:t>Technical strengths beyond prior work: I like ….</a:t>
            </a:r>
          </a:p>
          <a:p>
            <a:r>
              <a:rPr lang="en-US" dirty="0"/>
              <a:t>Limitations: I wish ….</a:t>
            </a:r>
          </a:p>
          <a:p>
            <a:r>
              <a:rPr lang="en-US" dirty="0"/>
              <a:t>Extensions: What if ….?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15% of grade</a:t>
            </a:r>
          </a:p>
          <a:p>
            <a:pPr marL="0" indent="0">
              <a:buNone/>
            </a:pPr>
            <a:r>
              <a:rPr lang="en-US" dirty="0"/>
              <a:t>15-20 minutes (~1 slide/minute)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(see prospectus)</a:t>
            </a:r>
          </a:p>
          <a:p>
            <a:r>
              <a:rPr lang="en-US" dirty="0"/>
              <a:t>Find &amp; read related work to provide context</a:t>
            </a:r>
          </a:p>
          <a:p>
            <a:r>
              <a:rPr lang="en-US" dirty="0"/>
              <a:t>Intuition &gt;&gt; formulae</a:t>
            </a:r>
          </a:p>
          <a:p>
            <a:r>
              <a:rPr lang="en-US" dirty="0"/>
              <a:t>Create your own examples, </a:t>
            </a:r>
            <a:r>
              <a:rPr lang="en-US" b="1" dirty="0"/>
              <a:t>don't download the authors' slides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Send slides/notes to </a:t>
            </a:r>
            <a:r>
              <a:rPr lang="en-US" dirty="0" err="1"/>
              <a:t>Yiru</a:t>
            </a:r>
            <a:r>
              <a:rPr lang="en-US" dirty="0"/>
              <a:t> by Monday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7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b="1" dirty="0"/>
              <a:t>WHAT TIME </a:t>
            </a:r>
            <a:r>
              <a:rPr lang="en-US" dirty="0"/>
              <a:t>choose what papers you want to present</a:t>
            </a:r>
          </a:p>
          <a:p>
            <a:r>
              <a:rPr lang="en-US" dirty="0"/>
              <a:t>Choose from reading list in the schedule, or others </a:t>
            </a:r>
          </a:p>
          <a:p>
            <a:r>
              <a:rPr lang="en-US" dirty="0"/>
              <a:t>Provide dates on when you </a:t>
            </a:r>
            <a:r>
              <a:rPr lang="en-US" b="1" dirty="0"/>
              <a:t>cannot</a:t>
            </a:r>
            <a:r>
              <a:rPr lang="en-US" dirty="0"/>
              <a:t> present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1B5C-5AF1-214E-956B-1AD4D168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1744-8735-7142-B9DF-1172F11A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20% of grade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dive: dissect a section of text</a:t>
            </a:r>
          </a:p>
          <a:p>
            <a:r>
              <a:rPr lang="en-US" dirty="0"/>
              <a:t>Go sentence by sentence</a:t>
            </a:r>
          </a:p>
          <a:p>
            <a:r>
              <a:rPr lang="en-US" dirty="0"/>
              <a:t>Understand why it was written in a particular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Discussion: open-ended debate of paper</a:t>
            </a:r>
          </a:p>
          <a:p>
            <a:r>
              <a:rPr lang="en-US" dirty="0"/>
              <a:t>What could authors have done better?</a:t>
            </a:r>
          </a:p>
          <a:p>
            <a:r>
              <a:rPr lang="en-US" dirty="0"/>
              <a:t>What did authors do well?  </a:t>
            </a:r>
          </a:p>
          <a:p>
            <a:r>
              <a:rPr lang="en-US" dirty="0"/>
              <a:t>What are related ideas?  How could it be extended?</a:t>
            </a:r>
          </a:p>
          <a:p>
            <a:r>
              <a:rPr lang="en-US" b="1" dirty="0"/>
              <a:t>Be prepared with questions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236223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B61A-E4DB-0646-AE38-D575F83A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A3E2-B4DF-634B-9F03-A3046576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5% of grade</a:t>
            </a:r>
          </a:p>
          <a:p>
            <a:pPr marL="0" indent="0">
              <a:buNone/>
            </a:pPr>
            <a:r>
              <a:rPr lang="en-US" dirty="0"/>
              <a:t>Goal: try using the systems described in the papers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meant to be burdensome.  </a:t>
            </a:r>
          </a:p>
          <a:p>
            <a:pPr marL="0" indent="0">
              <a:buNone/>
            </a:pPr>
            <a:r>
              <a:rPr lang="en-US" dirty="0"/>
              <a:t>~4 assignments throughout the semester</a:t>
            </a:r>
          </a:p>
          <a:p>
            <a:pPr marL="0" indent="0">
              <a:buNone/>
            </a:pPr>
            <a:r>
              <a:rPr lang="en-US" dirty="0"/>
              <a:t>Assessment based on honest effort</a:t>
            </a:r>
          </a:p>
        </p:txBody>
      </p:sp>
    </p:spTree>
    <p:extLst>
      <p:ext uri="{BB962C8B-B14F-4D97-AF65-F5344CB8AC3E}">
        <p14:creationId xmlns:p14="http://schemas.microsoft.com/office/powerpoint/2010/main" val="46350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50% of grade</a:t>
            </a:r>
          </a:p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dirty="0"/>
              <a:t>Build/design/evaluate something new and cool</a:t>
            </a:r>
          </a:p>
          <a:p>
            <a:r>
              <a:rPr lang="en-US" dirty="0"/>
              <a:t>Project that is ~publishable in an HDI conference/workshop</a:t>
            </a:r>
          </a:p>
          <a:p>
            <a:r>
              <a:rPr lang="en-US" dirty="0"/>
              <a:t>Go Big!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line</a:t>
            </a:r>
          </a:p>
          <a:p>
            <a:r>
              <a:rPr lang="en-US" dirty="0"/>
              <a:t>Initial Prospectus 	2/12 	3 weeks	(5%)</a:t>
            </a:r>
          </a:p>
          <a:p>
            <a:r>
              <a:rPr lang="en-US" dirty="0"/>
              <a:t>Related Works 		3/4 	3 weeks	(5%)</a:t>
            </a:r>
          </a:p>
          <a:p>
            <a:r>
              <a:rPr lang="en-US" dirty="0"/>
              <a:t>Prototype Check-in 	3/25 	3 weeks	(5%)</a:t>
            </a:r>
          </a:p>
          <a:p>
            <a:r>
              <a:rPr lang="en-US" dirty="0"/>
              <a:t>Project Showcase 	4/29 	5 weeks	(10%)</a:t>
            </a:r>
          </a:p>
          <a:p>
            <a:r>
              <a:rPr lang="en-US" dirty="0"/>
              <a:t>Report 			5/10 	1 week	(25%)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Often, “I want to build X with features A, B, C” </a:t>
            </a:r>
          </a:p>
          <a:p>
            <a:r>
              <a:rPr lang="en-US" dirty="0"/>
              <a:t>Ignores why it’s worthwhile and new</a:t>
            </a:r>
          </a:p>
          <a:p>
            <a:r>
              <a:rPr lang="en-US" dirty="0"/>
              <a:t>Confuses artifact as the goal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aspect of research: </a:t>
            </a:r>
            <a:r>
              <a:rPr lang="en-US" b="1" dirty="0"/>
              <a:t>clear hypothesis</a:t>
            </a:r>
            <a:endParaRPr lang="en-US" dirty="0"/>
          </a:p>
          <a:p>
            <a:r>
              <a:rPr lang="en-US" dirty="0"/>
              <a:t>Is it worth asking?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existing work, user needs</a:t>
            </a:r>
          </a:p>
          <a:p>
            <a:r>
              <a:rPr lang="en-US" dirty="0"/>
              <a:t>Can be answered?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specificity and scope of hypothesis question.</a:t>
            </a:r>
          </a:p>
          <a:p>
            <a:r>
              <a:rPr lang="en-US" dirty="0"/>
              <a:t>Has it been answered correctly?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methodology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0853-CEB0-B040-83EA-AC5D2DC0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project is a perceptual/user study</a:t>
            </a:r>
          </a:p>
          <a:p>
            <a:r>
              <a:rPr lang="en-US" dirty="0"/>
              <a:t>Focus is on the task that the study will better illuminate</a:t>
            </a:r>
          </a:p>
          <a:p>
            <a:r>
              <a:rPr lang="en-US" dirty="0"/>
              <a:t>Show: new understanding of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 system/tool/interaction design</a:t>
            </a:r>
          </a:p>
          <a:p>
            <a:r>
              <a:rPr lang="en-US" dirty="0"/>
              <a:t>Focus is on the task that is improved</a:t>
            </a:r>
          </a:p>
          <a:p>
            <a:r>
              <a:rPr lang="en-US" dirty="0"/>
              <a:t>Show: novelty, performance, ease of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an algorithm</a:t>
            </a:r>
          </a:p>
          <a:p>
            <a:r>
              <a:rPr lang="en-US" dirty="0"/>
              <a:t>Focus is an existing or new task</a:t>
            </a:r>
          </a:p>
          <a:p>
            <a:r>
              <a:rPr lang="en-US" dirty="0"/>
              <a:t>Show: novel, correctness, scalability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2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Teams of 1-2.  Expected work proportional to team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r>
              <a:rPr lang="en-US" dirty="0"/>
              <a:t>Week 3: pick problem answerable in 3-5 weeks.  </a:t>
            </a:r>
          </a:p>
          <a:p>
            <a:pPr lvl="1"/>
            <a:r>
              <a:rPr lang="en-US" dirty="0"/>
              <a:t>Discuss with staff before this stage</a:t>
            </a:r>
          </a:p>
          <a:p>
            <a:r>
              <a:rPr lang="en-US" dirty="0"/>
              <a:t>Week 6: thorough review of related works</a:t>
            </a:r>
          </a:p>
          <a:p>
            <a:pPr lvl="1"/>
            <a:r>
              <a:rPr lang="en-US" dirty="0"/>
              <a:t>Convince us your project is new </a:t>
            </a:r>
          </a:p>
          <a:p>
            <a:pPr lvl="1"/>
            <a:r>
              <a:rPr lang="en-US" dirty="0"/>
              <a:t>Position relative to state of the art</a:t>
            </a:r>
          </a:p>
          <a:p>
            <a:pPr lvl="1"/>
            <a:r>
              <a:rPr lang="en-US" dirty="0"/>
              <a:t>Play with related tools</a:t>
            </a:r>
          </a:p>
          <a:p>
            <a:r>
              <a:rPr lang="en-US" dirty="0"/>
              <a:t>Week 11: prototype of system/algorithm/project</a:t>
            </a:r>
          </a:p>
          <a:p>
            <a:r>
              <a:rPr lang="en-US" dirty="0"/>
              <a:t>Week 14: showcase your project</a:t>
            </a:r>
          </a:p>
          <a:p>
            <a:r>
              <a:rPr lang="en-US" dirty="0"/>
              <a:t>Week 15: submit final paper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Essentials</a:t>
            </a:r>
          </a:p>
          <a:p>
            <a:r>
              <a:rPr lang="en-US" dirty="0"/>
              <a:t>What is this class?</a:t>
            </a:r>
          </a:p>
          <a:p>
            <a:r>
              <a:rPr lang="en-US" dirty="0"/>
              <a:t>Getting to know you</a:t>
            </a:r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EE2-BFB6-434C-851B-69C00D0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35A2-C424-CA4F-A194-69C337BB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possible example projects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tool to automatically detect data errors or violations</a:t>
            </a:r>
          </a:p>
          <a:p>
            <a:pPr>
              <a:defRPr/>
            </a:pPr>
            <a:r>
              <a:rPr lang="en-US" dirty="0"/>
              <a:t>A scatter-plot tool that scales to 10M datapoints</a:t>
            </a:r>
          </a:p>
          <a:p>
            <a:pPr>
              <a:defRPr/>
            </a:pPr>
            <a:r>
              <a:rPr lang="en-US" dirty="0"/>
              <a:t>A tool to find and use useful data sets from thousands or millions of data sources (tables, excel, </a:t>
            </a:r>
            <a:r>
              <a:rPr lang="en-US" dirty="0" err="1"/>
              <a:t>csvs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A tool to rapidly iterate between visualization and models</a:t>
            </a:r>
          </a:p>
          <a:p>
            <a:pPr>
              <a:defRPr/>
            </a:pPr>
            <a:r>
              <a:rPr lang="en-US" dirty="0"/>
              <a:t>A new algorithm to to synthesize analysis programs from a domain-specific DSL</a:t>
            </a:r>
          </a:p>
          <a:p>
            <a:pPr>
              <a:defRPr/>
            </a:pPr>
            <a:r>
              <a:rPr lang="en-US" dirty="0"/>
              <a:t>Extending an existing algorithm to handle a new setting or domain </a:t>
            </a:r>
          </a:p>
          <a:p>
            <a:pPr>
              <a:defRPr/>
            </a:pPr>
            <a:r>
              <a:rPr lang="en-US" dirty="0"/>
              <a:t>&lt;insert your idea, highly encouraged!&gt;</a:t>
            </a:r>
          </a:p>
        </p:txBody>
      </p:sp>
    </p:spTree>
    <p:extLst>
      <p:ext uri="{BB962C8B-B14F-4D97-AF65-F5344CB8AC3E}">
        <p14:creationId xmlns:p14="http://schemas.microsoft.com/office/powerpoint/2010/main" val="33063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0BF7-BBAD-9B45-926A-0D26892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Essentials?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5E29-2647-AB41-8ECA-25248161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1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2DC5-5407-3C47-B74A-16BA9FC0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8A85-9507-EB4B-8A85-4E28C224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53335-CDFC-2641-B587-1747B33B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16" y="365126"/>
            <a:ext cx="7666234" cy="55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0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F7E9-C179-5543-AE60-AA6E702F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8A0F-EF2B-1146-90F9-AB1EDCFC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5E8A2-0063-954D-84E6-6ECDFE3B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126"/>
            <a:ext cx="7620000" cy="562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7A0FF-4B9B-334B-98FE-E17A7AB7C8A7}"/>
              </a:ext>
            </a:extLst>
          </p:cNvPr>
          <p:cNvSpPr txBox="1"/>
          <p:nvPr/>
        </p:nvSpPr>
        <p:spPr>
          <a:xfrm>
            <a:off x="3513537" y="6300442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505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0E698-66CA-A94C-BF6D-93BDCF4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63"/>
            <a:ext cx="9144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7E86D-E64F-9D40-A09D-60E1F9D74F92}"/>
              </a:ext>
            </a:extLst>
          </p:cNvPr>
          <p:cNvSpPr txBox="1"/>
          <p:nvPr/>
        </p:nvSpPr>
        <p:spPr>
          <a:xfrm>
            <a:off x="3258852" y="5163063"/>
            <a:ext cx="2626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Classic BI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Tableau ($16B)</a:t>
            </a:r>
          </a:p>
        </p:txBody>
      </p:sp>
    </p:spTree>
    <p:extLst>
      <p:ext uri="{BB962C8B-B14F-4D97-AF65-F5344CB8AC3E}">
        <p14:creationId xmlns:p14="http://schemas.microsoft.com/office/powerpoint/2010/main" val="29274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465FD-6F0B-454E-98DC-23AE243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57" y="480811"/>
            <a:ext cx="4913453" cy="2767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67BA6-CCCA-5D4B-AC3B-66B2ADC6F259}"/>
              </a:ext>
            </a:extLst>
          </p:cNvPr>
          <p:cNvSpPr txBox="1"/>
          <p:nvPr/>
        </p:nvSpPr>
        <p:spPr>
          <a:xfrm>
            <a:off x="5728672" y="1649324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Omnisci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2A5E6-D60C-ED4B-8D4A-83CAE35F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24" y="3856263"/>
            <a:ext cx="4595799" cy="2585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5D6C5-4E97-5947-968B-E3D84E608428}"/>
              </a:ext>
            </a:extLst>
          </p:cNvPr>
          <p:cNvSpPr txBox="1"/>
          <p:nvPr/>
        </p:nvSpPr>
        <p:spPr>
          <a:xfrm>
            <a:off x="2157912" y="4933388"/>
            <a:ext cx="1487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Graphistry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0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6ECC5-C136-684F-843B-5897280C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505"/>
            <a:ext cx="9144000" cy="38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C15D-BB23-9C4E-B366-A0A77DE9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8B64-7ED2-D844-937B-794BF51C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48F3-19B9-9B46-B9E9-6E19065A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652"/>
            <a:ext cx="9144000" cy="48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0C6C-1E1D-3B48-A030-AEE8642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8893-983A-2544-B17E-67E28C3F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492C9-29CE-4945-BE23-4EC9A2D3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36"/>
            <a:ext cx="9144000" cy="65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AE01-0BD0-7247-A963-3000B95E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FB6D-449A-7442-BD46-5B35728A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6F67-05B8-B84F-9F58-2CB57E59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0" y="2018272"/>
            <a:ext cx="8594060" cy="45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43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r>
              <a:rPr lang="en-US" dirty="0"/>
              <a:t>mention w6998 in the email title</a:t>
            </a:r>
          </a:p>
          <a:p>
            <a:pPr marL="0" indent="0">
              <a:buNone/>
            </a:pPr>
            <a:r>
              <a:rPr lang="en-US" dirty="0"/>
              <a:t>OH: 4-5PM Tuesdays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Class: Weds 2-4PM, 488 CSB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540-62EC-C442-B712-65D9583E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529-358B-AD4F-AB38-0553B2D1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25C5EB-8C2B-1A40-A9DB-9BF72322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3" y="1301578"/>
            <a:ext cx="8939897" cy="50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85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FE239-23C4-D24E-A1A0-CFF921AA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7" y="854348"/>
            <a:ext cx="7229329" cy="47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26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8488-09F0-B744-92C6-DCA2D070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BAAF-EEDC-F54D-AF07-0CCD1BD4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B6806-20F0-C245-B590-81831EF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1037"/>
            <a:ext cx="7572764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1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D4D52-88A2-6F48-BDE2-3866A941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22" y="122383"/>
            <a:ext cx="5903955" cy="626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0F0C0-8AAB-1B42-B29C-390B3D1E0775}"/>
              </a:ext>
            </a:extLst>
          </p:cNvPr>
          <p:cNvSpPr txBox="1"/>
          <p:nvPr/>
        </p:nvSpPr>
        <p:spPr>
          <a:xfrm>
            <a:off x="5336547" y="6596390"/>
            <a:ext cx="3807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https://docs.honeycomb.io/working-with-your-data/bubbleup/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F0900-0597-9D4F-97B5-BBC2AD4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4890072"/>
            <a:ext cx="807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0D7E-C5B4-284B-8BBB-280EB5F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61F0-EFA7-424C-9247-F8DE3714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DE207-01C1-C947-A556-C5122390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5" y="830386"/>
            <a:ext cx="8594550" cy="51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Monday midnight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1 Tuesday midnight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8179-DB31-7649-8F1D-52C3B7DD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2561-3ECB-FE40-810A-E44585B8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252D-F8E1-7140-9B5F-FD58D184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7C57-53F1-2747-90FE-6B242F13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TA: </a:t>
            </a:r>
            <a:r>
              <a:rPr lang="en-US" dirty="0" err="1"/>
              <a:t>Yiru</a:t>
            </a:r>
            <a:r>
              <a:rPr lang="en-US" dirty="0"/>
              <a:t> Chen</a:t>
            </a:r>
          </a:p>
          <a:p>
            <a:pPr marL="0" indent="0">
              <a:buNone/>
            </a:pPr>
            <a:r>
              <a:rPr lang="en-US" dirty="0" err="1"/>
              <a:t>yiru.chen@columbia.edu</a:t>
            </a:r>
            <a:endParaRPr lang="en-US" dirty="0"/>
          </a:p>
          <a:p>
            <a:r>
              <a:rPr lang="en-US" sz="2000" dirty="0"/>
              <a:t>Mention “w6998” in the email title</a:t>
            </a:r>
            <a:endParaRPr lang="en-US" sz="2300" dirty="0"/>
          </a:p>
          <a:p>
            <a:pPr marL="0" indent="0">
              <a:buNone/>
            </a:pPr>
            <a:r>
              <a:rPr lang="en-US" dirty="0"/>
              <a:t>OH: Tues 6-7PM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Prereqs</a:t>
            </a:r>
            <a:r>
              <a:rPr lang="en-US" dirty="0"/>
              <a:t> that are useful</a:t>
            </a:r>
          </a:p>
          <a:p>
            <a:r>
              <a:rPr lang="en-US" dirty="0"/>
              <a:t>4111 Intro to databases</a:t>
            </a:r>
          </a:p>
          <a:p>
            <a:pPr lvl="1"/>
            <a:r>
              <a:rPr lang="en-US" dirty="0"/>
              <a:t>Declarative languages and data independence</a:t>
            </a:r>
          </a:p>
          <a:p>
            <a:pPr lvl="1"/>
            <a:r>
              <a:rPr lang="en-US" dirty="0"/>
              <a:t>Relational algebra, SQL, relational model</a:t>
            </a:r>
          </a:p>
          <a:p>
            <a:pPr lvl="1"/>
            <a:r>
              <a:rPr lang="en-US" dirty="0"/>
              <a:t>Query optimization and execution</a:t>
            </a:r>
          </a:p>
          <a:p>
            <a:pPr lvl="1"/>
            <a:r>
              <a:rPr lang="en-US" dirty="0"/>
              <a:t>See Ramakrishnan, </a:t>
            </a:r>
            <a:r>
              <a:rPr lang="en-US" dirty="0" err="1"/>
              <a:t>Gehrke</a:t>
            </a:r>
            <a:r>
              <a:rPr lang="en-US" dirty="0"/>
              <a:t> for basics</a:t>
            </a:r>
          </a:p>
          <a:p>
            <a:r>
              <a:rPr lang="en-US" dirty="0"/>
              <a:t>4996 Intro to data vis</a:t>
            </a:r>
          </a:p>
          <a:p>
            <a:r>
              <a:rPr lang="en-US" dirty="0"/>
              <a:t>4170 User interface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to have people with different backgrounds</a:t>
            </a:r>
          </a:p>
          <a:p>
            <a:r>
              <a:rPr lang="en-US" dirty="0"/>
              <a:t>Talk to me if unsure</a:t>
            </a:r>
          </a:p>
          <a:p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Waitlist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first reviews by Monday midnight</a:t>
            </a:r>
          </a:p>
          <a:p>
            <a:r>
              <a:rPr lang="en-US" dirty="0"/>
              <a:t>First “assignment” by Monday midnight</a:t>
            </a:r>
          </a:p>
          <a:p>
            <a:r>
              <a:rPr lang="en-US" dirty="0"/>
              <a:t>Participate in first 2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Waitlist decided based on submissions’ quality and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3EA-D28E-A34E-BAA4-A091002C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A167-3904-CE48-8F61-D28EA4A5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Initially a research reading group, but opened it 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Take what you want</a:t>
            </a:r>
          </a:p>
          <a:p>
            <a:r>
              <a:rPr lang="en-US" dirty="0"/>
              <a:t>Will not be taught (e.g., not a traditional lecture-based class)</a:t>
            </a:r>
          </a:p>
          <a:p>
            <a:r>
              <a:rPr lang="en-US" dirty="0"/>
              <a:t>Will not be tested (no exams, minor assignments)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conduct research</a:t>
            </a:r>
          </a:p>
          <a:p>
            <a:r>
              <a:rPr lang="en-US" dirty="0"/>
              <a:t>Read, comment on, discuss research papers and ideas</a:t>
            </a:r>
          </a:p>
          <a:p>
            <a:r>
              <a:rPr lang="en-US" dirty="0"/>
              <a:t>Do research project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hard!</a:t>
            </a:r>
          </a:p>
          <a:p>
            <a:r>
              <a:rPr lang="en-US" dirty="0"/>
              <a:t>Requires consistent work, ingenuity, and </a:t>
            </a:r>
            <a:r>
              <a:rPr lang="en-US" dirty="0" err="1"/>
              <a:t>trial&amp;error</a:t>
            </a:r>
            <a:endParaRPr lang="en-US" dirty="0"/>
          </a:p>
          <a:p>
            <a:r>
              <a:rPr lang="en-US" b="1" dirty="0"/>
              <a:t>If you haven’t done research at all before, talk to me</a:t>
            </a:r>
          </a:p>
        </p:txBody>
      </p:sp>
    </p:spTree>
    <p:extLst>
      <p:ext uri="{BB962C8B-B14F-4D97-AF65-F5344CB8AC3E}">
        <p14:creationId xmlns:p14="http://schemas.microsoft.com/office/powerpoint/2010/main" val="22065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2C5D-1FF8-D040-81FF-B5611971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32D1-A374-8940-A214-8C298A9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a research area: Data Management</a:t>
            </a:r>
          </a:p>
          <a:p>
            <a:pPr lvl="1"/>
            <a:r>
              <a:rPr lang="en-US" dirty="0"/>
              <a:t>Subarea: Systems for Human Data Interaction</a:t>
            </a:r>
          </a:p>
          <a:p>
            <a:pPr lvl="1"/>
            <a:r>
              <a:rPr lang="en-US" dirty="0"/>
              <a:t>Important in modern data-driven world/data-science</a:t>
            </a:r>
          </a:p>
          <a:p>
            <a:pPr lvl="1"/>
            <a:r>
              <a:rPr lang="en-US" dirty="0"/>
              <a:t>97% of world not programmers</a:t>
            </a:r>
          </a:p>
          <a:p>
            <a:pPr lvl="1"/>
            <a:r>
              <a:rPr lang="en-US" dirty="0"/>
              <a:t>100% of world revolves around data</a:t>
            </a:r>
          </a:p>
          <a:p>
            <a:pPr lvl="1"/>
            <a:r>
              <a:rPr lang="en-US" dirty="0"/>
              <a:t>Not just interface design, not just systems</a:t>
            </a:r>
          </a:p>
          <a:p>
            <a:pPr lvl="1"/>
            <a:endParaRPr lang="en-US" dirty="0"/>
          </a:p>
          <a:p>
            <a:r>
              <a:rPr lang="en-US" dirty="0"/>
              <a:t>Critically read and evaluate papers</a:t>
            </a:r>
          </a:p>
          <a:p>
            <a:r>
              <a:rPr lang="en-US" dirty="0"/>
              <a:t>Present research</a:t>
            </a:r>
          </a:p>
          <a:p>
            <a:r>
              <a:rPr lang="en-US" dirty="0"/>
              <a:t>Conduct novel, publishable research</a:t>
            </a:r>
          </a:p>
        </p:txBody>
      </p:sp>
    </p:spTree>
    <p:extLst>
      <p:ext uri="{BB962C8B-B14F-4D97-AF65-F5344CB8AC3E}">
        <p14:creationId xmlns:p14="http://schemas.microsoft.com/office/powerpoint/2010/main" val="29107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Project: 			50%</a:t>
            </a:r>
          </a:p>
          <a:p>
            <a:r>
              <a:rPr lang="en-US" dirty="0"/>
              <a:t>Participation: 		45%</a:t>
            </a:r>
          </a:p>
          <a:p>
            <a:pPr lvl="1"/>
            <a:r>
              <a:rPr lang="en-US" sz="2000" dirty="0"/>
              <a:t>Paper reviews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10%</a:t>
            </a:r>
          </a:p>
          <a:p>
            <a:pPr lvl="1"/>
            <a:r>
              <a:rPr lang="en-US" sz="2000" dirty="0"/>
              <a:t>Class participation 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20%</a:t>
            </a:r>
          </a:p>
          <a:p>
            <a:pPr lvl="1"/>
            <a:r>
              <a:rPr lang="en-US" sz="2000" dirty="0"/>
              <a:t>Presentation 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15%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Assignments:		5%</a:t>
            </a:r>
          </a:p>
          <a:p>
            <a:endParaRPr lang="en-US" dirty="0"/>
          </a:p>
          <a:p>
            <a:r>
              <a:rPr lang="en-US" dirty="0"/>
              <a:t>No curve, everyone can get A</a:t>
            </a:r>
          </a:p>
          <a:p>
            <a:r>
              <a:rPr lang="en-US" dirty="0"/>
              <a:t>If project is amazing, automatic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there are no textbooks/exams, assessment based on reviews and in-class discussions.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2013</TotalTime>
  <Words>1173</Words>
  <Application>Microsoft Macintosh PowerPoint</Application>
  <PresentationFormat>On-screen Show (4:3)</PresentationFormat>
  <Paragraphs>208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COMS W6998 SYSTEMS FOR HUMAN DATA INTERACTION</vt:lpstr>
      <vt:lpstr>Today’s class</vt:lpstr>
      <vt:lpstr>Essentials.</vt:lpstr>
      <vt:lpstr>Essentials. </vt:lpstr>
      <vt:lpstr>Essentials.  Prereqs</vt:lpstr>
      <vt:lpstr>Essentials.  Waitlist</vt:lpstr>
      <vt:lpstr>What is this class?</vt:lpstr>
      <vt:lpstr>Course Goals</vt:lpstr>
      <vt:lpstr>Grading</vt:lpstr>
      <vt:lpstr>Class Format</vt:lpstr>
      <vt:lpstr>Reviews</vt:lpstr>
      <vt:lpstr>Presentation</vt:lpstr>
      <vt:lpstr>Presentation</vt:lpstr>
      <vt:lpstr>Participation</vt:lpstr>
      <vt:lpstr>Assignments</vt:lpstr>
      <vt:lpstr>Research Project</vt:lpstr>
      <vt:lpstr>Research Project</vt:lpstr>
      <vt:lpstr>Research Project</vt:lpstr>
      <vt:lpstr>Research Project</vt:lpstr>
      <vt:lpstr>Research Project</vt:lpstr>
      <vt:lpstr>Questions about Essentials?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Tasks for 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39</cp:revision>
  <dcterms:created xsi:type="dcterms:W3CDTF">2020-01-20T15:54:50Z</dcterms:created>
  <dcterms:modified xsi:type="dcterms:W3CDTF">2020-01-22T18:20:28Z</dcterms:modified>
</cp:coreProperties>
</file>